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4" r:id="rId4"/>
    <p:sldId id="258" r:id="rId5"/>
    <p:sldId id="259" r:id="rId6"/>
    <p:sldId id="266" r:id="rId7"/>
    <p:sldId id="267" r:id="rId8"/>
    <p:sldId id="268" r:id="rId9"/>
    <p:sldId id="260" r:id="rId10"/>
    <p:sldId id="261" r:id="rId11"/>
    <p:sldId id="262" r:id="rId12"/>
    <p:sldId id="26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1" autoAdjust="0"/>
    <p:restoredTop sz="94660" autoAdjust="0"/>
  </p:normalViewPr>
  <p:slideViewPr>
    <p:cSldViewPr snapToGrid="0">
      <p:cViewPr>
        <p:scale>
          <a:sx n="66" d="100"/>
          <a:sy n="66" d="100"/>
        </p:scale>
        <p:origin x="2190" y="84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C31DD9-0EA9-4348-926B-386CA02E1027}" type="datetimeFigureOut">
              <a:rPr lang="en-IN" smtClean="0"/>
              <a:t>03-05-2025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192FA-985D-4D01-9CEC-F543D164B7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100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92FA-985D-4D01-9CEC-F543D164B7CC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761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31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565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03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52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256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90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83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002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146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280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517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CFDD9-CD6C-4E1E-9C14-D7EA65D18A5B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74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00789" y="1215484"/>
            <a:ext cx="445660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Ball Balancing Robot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795242" y="3551740"/>
            <a:ext cx="4676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by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06110" y="3506368"/>
            <a:ext cx="1672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Amit Kumar</a:t>
            </a:r>
          </a:p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230103013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75165" y="3512635"/>
            <a:ext cx="22326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Arnav Kshirsagar</a:t>
            </a:r>
          </a:p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230103018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11406" y="394735"/>
            <a:ext cx="3435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ME 224 Course Project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14307" y="5128178"/>
            <a:ext cx="54295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Department of Mechanical Engineering</a:t>
            </a:r>
          </a:p>
          <a:p>
            <a:pPr algn="ctr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Indian Institute of Technology Guwahati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40685" y="6190261"/>
            <a:ext cx="23768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IIT Guwahati Logo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31835" y="2499028"/>
            <a:ext cx="21945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Date: 03.05.2025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3801227" y="1951463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572031" y="4334107"/>
            <a:ext cx="194060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9021191" y="4334107"/>
            <a:ext cx="194060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122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5804" y="0"/>
            <a:ext cx="514891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Motion Analysis / Study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Full Range of Motion">
            <a:hlinkClick r:id="" action="ppaction://media"/>
            <a:extLst>
              <a:ext uri="{FF2B5EF4-FFF2-40B4-BE49-F238E27FC236}">
                <a16:creationId xmlns:a16="http://schemas.microsoft.com/office/drawing/2014/main" id="{8C1F3865-AE81-83D3-078E-22C273D649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8188" y="862446"/>
            <a:ext cx="10097193" cy="567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248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45238" y="0"/>
            <a:ext cx="419005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Fabrication Details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1210E36-44A0-10FA-5A10-DFC61E4798B9}"/>
              </a:ext>
            </a:extLst>
          </p:cNvPr>
          <p:cNvSpPr txBox="1"/>
          <p:nvPr/>
        </p:nvSpPr>
        <p:spPr>
          <a:xfrm>
            <a:off x="653934" y="1295148"/>
            <a:ext cx="478813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IN" sz="2000" b="1" dirty="0"/>
              <a:t>Mechanical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Base frame (aluminium/acrylic/3D printed)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Tilting platform (square or round)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Support columns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Actuator mounting arms</a:t>
            </a:r>
          </a:p>
          <a:p>
            <a:endParaRPr lang="en-IN" sz="2400" dirty="0"/>
          </a:p>
          <a:p>
            <a:pPr>
              <a:buNone/>
            </a:pPr>
            <a:r>
              <a:rPr lang="en-IN" sz="2000" b="1" dirty="0"/>
              <a:t>Actuators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2 or 3 servo/stepper motors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Motor mounts for secure attachment</a:t>
            </a:r>
            <a:endParaRPr lang="en-IN" sz="800" dirty="0"/>
          </a:p>
          <a:p>
            <a:endParaRPr lang="en-IN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328C92-9164-D5FA-F3DA-46F824F92537}"/>
              </a:ext>
            </a:extLst>
          </p:cNvPr>
          <p:cNvSpPr txBox="1"/>
          <p:nvPr/>
        </p:nvSpPr>
        <p:spPr>
          <a:xfrm>
            <a:off x="6586326" y="1074509"/>
            <a:ext cx="495174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 Power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Battery holder (Li-ion/LiPo)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Voltage regulator module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Main switch + wiring channels</a:t>
            </a:r>
          </a:p>
          <a:p>
            <a:endParaRPr lang="en-IN" sz="2000" dirty="0"/>
          </a:p>
          <a:p>
            <a:pPr>
              <a:buNone/>
            </a:pPr>
            <a:r>
              <a:rPr lang="en-IN" sz="2000" b="1" dirty="0"/>
              <a:t>Electronics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Controller board mount (Arduino, Pi, STM32, etc.)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Sensor mounts (camera or IMU/IR)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000" dirty="0"/>
          </a:p>
          <a:p>
            <a:pPr>
              <a:buNone/>
            </a:pPr>
            <a:r>
              <a:rPr lang="en-IN" sz="2000" b="1" dirty="0"/>
              <a:t>Material Summary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Chassis: Acrylic, aluminium, or 3D printed PLA/ABS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Connectors: Standoffs, spacers, brackets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895840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59850" y="0"/>
            <a:ext cx="276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Conclusions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766BA9-4537-69AC-2970-E3C315FD4816}"/>
              </a:ext>
            </a:extLst>
          </p:cNvPr>
          <p:cNvSpPr txBox="1"/>
          <p:nvPr/>
        </p:nvSpPr>
        <p:spPr>
          <a:xfrm>
            <a:off x="631768" y="980919"/>
            <a:ext cx="10922924" cy="4401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This ball balancing robot implementation demonstrates:</a:t>
            </a:r>
            <a:endParaRPr lang="en-IN" sz="2000" b="1" i="0" u="none" strike="noStrike" baseline="0" dirty="0">
              <a:solidFill>
                <a:srgbClr val="000000"/>
              </a:solidFill>
              <a:latin typeface="Int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Practical 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Provides foundation for future enhancements like: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Inter"/>
              </a:rPr>
              <a:t>Control Theory: </a:t>
            </a:r>
            <a:r>
              <a:rPr lang="en-US" sz="2000" dirty="0">
                <a:solidFill>
                  <a:srgbClr val="000000"/>
                </a:solidFill>
                <a:latin typeface="Inter"/>
              </a:rPr>
              <a:t>Successfully applies PID control to an inherently unstable, underactuated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Inter"/>
              </a:rPr>
              <a:t>Sophisticated Kinematics: </a:t>
            </a:r>
            <a:r>
              <a:rPr lang="en-US" sz="2000" dirty="0">
                <a:solidFill>
                  <a:srgbClr val="000000"/>
                </a:solidFill>
                <a:latin typeface="Inter"/>
              </a:rPr>
              <a:t>Implements complete inverse kinematics with velocity and acceleration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Inter"/>
              </a:rPr>
              <a:t>Platform for Extension</a:t>
            </a:r>
            <a:endParaRPr lang="en-IN" sz="2000" b="0" i="0" u="none" strike="noStrike" baseline="0" dirty="0">
              <a:solidFill>
                <a:srgbClr val="000000"/>
              </a:solidFill>
              <a:latin typeface="Inter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Path planning and pattern following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Inter"/>
              </a:rPr>
              <a:t>I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ntegration of additional sensors (IMU, encoders)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Implementation of alternative control strategies (LQR, sliding mode control)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b="0" i="0" u="none" strike="noStrike" baseline="0" dirty="0">
                <a:solidFill>
                  <a:srgbClr val="000000"/>
                </a:solidFill>
                <a:latin typeface="Inter"/>
              </a:rPr>
              <a:t>Mobile platform applications</a:t>
            </a:r>
          </a:p>
          <a:p>
            <a:endParaRPr lang="en-IN" sz="2000" b="0" i="0" u="none" strike="noStrike" baseline="0" dirty="0">
              <a:solidFill>
                <a:srgbClr val="000000"/>
              </a:solidFill>
              <a:latin typeface="Inter"/>
            </a:endParaRPr>
          </a:p>
          <a:p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The project synthesizes concepts from dynamics, control theory, and computational methods, demonstrating both theoretical understanding and practical implementation skills that extend well beyond typical classroom assignments.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006629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10899" y="2798058"/>
            <a:ext cx="237020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Thank You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834661" y="3429000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3484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02394" y="0"/>
            <a:ext cx="587571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Motivation and Application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1A51973-8D64-EFFA-D2C1-78D74A557F8E}"/>
              </a:ext>
            </a:extLst>
          </p:cNvPr>
          <p:cNvSpPr txBox="1"/>
          <p:nvPr/>
        </p:nvSpPr>
        <p:spPr>
          <a:xfrm>
            <a:off x="615142" y="914401"/>
            <a:ext cx="10956174" cy="47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Ball balancing robots represent a fascinating class of dynamically stabilized systems with significant real-world applications:</a:t>
            </a:r>
          </a:p>
          <a:p>
            <a:endParaRPr lang="en-US" sz="2000" b="0" i="0" u="none" strike="noStrike" baseline="0" dirty="0">
              <a:solidFill>
                <a:srgbClr val="000000"/>
              </a:solidFill>
              <a:latin typeface="Inter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Inter"/>
              </a:rPr>
              <a:t>Why Ball Balancing Robots Matter:</a:t>
            </a:r>
          </a:p>
          <a:p>
            <a:endParaRPr lang="en-IN" sz="400" b="1" i="0" u="none" strike="noStrike" baseline="0" dirty="0">
              <a:solidFill>
                <a:srgbClr val="000000"/>
              </a:solidFill>
              <a:latin typeface="Inte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Dynamic Stability: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Unlike statically stable robots that require wide bases, ball balancing robots achieve stability through continuous motion, enabling tall, narrow designs for navigating cluttered environments.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Omnidirectional Movement: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Single-point contact with the ground provides exceptional agility and maneuverability without a minimum turning radius.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Human Interaction: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Their height and narrow profile make them ideal for interacting with humans at eye level while navigating crowded spaces.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Graceful Motion: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The system naturally "leans into curves" to compensate for centripetal forces, creating organic, elegant movement patterns.</a:t>
            </a:r>
          </a:p>
          <a:p>
            <a:endParaRPr lang="en-US" sz="2000" b="0" i="0" u="none" strike="noStrike" baseline="0" dirty="0">
              <a:solidFill>
                <a:srgbClr val="000000"/>
              </a:solidFill>
              <a:latin typeface="Inter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Inter"/>
              </a:rPr>
              <a:t>Real World Applications: </a:t>
            </a:r>
            <a:r>
              <a:rPr lang="en-US" sz="2000" dirty="0">
                <a:solidFill>
                  <a:srgbClr val="000000"/>
                </a:solidFill>
                <a:latin typeface="Inter"/>
              </a:rPr>
              <a:t>Service Robots, Guidance Systems, Transportation, Educational Platforms.</a:t>
            </a:r>
          </a:p>
        </p:txBody>
      </p:sp>
    </p:spTree>
    <p:extLst>
      <p:ext uri="{BB962C8B-B14F-4D97-AF65-F5344CB8AC3E}">
        <p14:creationId xmlns:p14="http://schemas.microsoft.com/office/powerpoint/2010/main" val="2459149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0782" y="0"/>
            <a:ext cx="10498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latin typeface="Cambria" panose="02040503050406030204" pitchFamily="18" charset="0"/>
                <a:ea typeface="Cambria" panose="02040503050406030204" pitchFamily="18" charset="0"/>
              </a:rPr>
              <a:t>Originality beyond class assignments or teaching notes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5D03C65-83FD-CD00-DFB6-D1CDB95259FC}"/>
              </a:ext>
            </a:extLst>
          </p:cNvPr>
          <p:cNvSpPr txBox="1"/>
          <p:nvPr/>
        </p:nvSpPr>
        <p:spPr>
          <a:xfrm>
            <a:off x="565266" y="864524"/>
            <a:ext cx="11022678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Inter"/>
              </a:rPr>
              <a:t>Advanced Design Features:</a:t>
            </a:r>
          </a:p>
          <a:p>
            <a:endParaRPr lang="en-IN" sz="400" b="1" i="0" u="none" strike="noStrike" baseline="0" dirty="0">
              <a:solidFill>
                <a:srgbClr val="000000"/>
              </a:solidFill>
              <a:latin typeface="Int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Three-Leg Configuration: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Using a 3RPS (Revolute-Prismatic-Spherical) parallel manipulator design that optimizes efficiency compared to more complex 6-DOF Stewart platforms[4]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Velocity and Acceleration Analysis: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Going beyond basic position control to analyze platform joint dynamics, essential for smooth, coordinated movement[5]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PID Control Implementation: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Balancing the system through sophisticated proportional-integral-derivative control across multiple axes</a:t>
            </a:r>
          </a:p>
          <a:p>
            <a:endParaRPr lang="en-US" sz="2000" dirty="0">
              <a:solidFill>
                <a:srgbClr val="000000"/>
              </a:solidFill>
              <a:latin typeface="Inter"/>
            </a:endParaRPr>
          </a:p>
          <a:p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Unique Implementation </a:t>
            </a:r>
            <a:r>
              <a:rPr lang="en-US" sz="2000" b="1" dirty="0">
                <a:solidFill>
                  <a:srgbClr val="000000"/>
                </a:solidFill>
                <a:latin typeface="Inter"/>
              </a:rPr>
              <a:t>Aspects:</a:t>
            </a:r>
          </a:p>
          <a:p>
            <a:endParaRPr lang="en-IN" sz="800" i="0" u="none" strike="noStrike" baseline="0" dirty="0">
              <a:solidFill>
                <a:srgbClr val="000000"/>
              </a:solidFill>
              <a:latin typeface="Inte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Efficient Kinematic Modeling: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Combining rotation matrices for platform orientation with precise joint position calculations.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Dynamic Visualization: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Real-time 3D representation showing platform movement, joint positions, and ball behavior.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Motion Pattern Capability: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Foundational structure that could be extended to move the ball in complex patterns like circles, rectangles, or figure-8 trajectories.</a:t>
            </a:r>
          </a:p>
        </p:txBody>
      </p:sp>
    </p:spTree>
    <p:extLst>
      <p:ext uri="{BB962C8B-B14F-4D97-AF65-F5344CB8AC3E}">
        <p14:creationId xmlns:p14="http://schemas.microsoft.com/office/powerpoint/2010/main" val="2510753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34350" y="0"/>
            <a:ext cx="421179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Kinematic Analysis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EF64092-F741-7BFE-38CD-B81E99DC31EF}"/>
              </a:ext>
            </a:extLst>
          </p:cNvPr>
          <p:cNvSpPr txBox="1"/>
          <p:nvPr/>
        </p:nvSpPr>
        <p:spPr>
          <a:xfrm>
            <a:off x="598517" y="997527"/>
            <a:ext cx="5497484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Degree of Freedom Calculation</a:t>
            </a:r>
            <a:r>
              <a:rPr lang="en-IN" sz="2000" dirty="0"/>
              <a:t>:</a:t>
            </a:r>
            <a:endParaRPr lang="en-IN" sz="2000" b="0" i="0" u="none" strike="noStrike" baseline="0" dirty="0">
              <a:solidFill>
                <a:srgbClr val="000000"/>
              </a:solidFill>
              <a:latin typeface="Int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The ball balancing platform is a 3-DOF system (pitch, roll, and platform height)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For the ball: 2 translational DOF on the platform surface (x and y directions)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System has 3 actuators (servomotors) controlling 3 legs spaced at 120° intervals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Inter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Inter"/>
              </a:rPr>
              <a:t>Inverse Kinematics: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Servo angles are determined by the desired platform orientation (α, β)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0" i="0" u="none" strike="noStrike" baseline="0" dirty="0">
                <a:solidFill>
                  <a:srgbClr val="000000"/>
                </a:solidFill>
                <a:latin typeface="Inter"/>
              </a:rPr>
              <a:t>Each servo elevation angle is calculated using:</a:t>
            </a:r>
          </a:p>
          <a:p>
            <a:r>
              <a:rPr lang="en-IN" sz="2000" b="0" i="0" u="none" strike="noStrike" baseline="0" dirty="0">
                <a:solidFill>
                  <a:srgbClr val="000000"/>
                </a:solidFill>
                <a:latin typeface="Inter"/>
              </a:rPr>
              <a:t>     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F0502020204030204" pitchFamily="49" charset="0"/>
              </a:rPr>
              <a:t>servo_angles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F0502020204030204" pitchFamily="49" charset="0"/>
              </a:rPr>
              <a:t>(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F0502020204030204" pitchFamily="49" charset="0"/>
              </a:rPr>
              <a:t>i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F0502020204030204" pitchFamily="49" charset="0"/>
              </a:rPr>
              <a:t>) = atan2d(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F0502020204030204" pitchFamily="49" charset="0"/>
              </a:rPr>
              <a:t>L_vec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F0502020204030204" pitchFamily="49" charset="0"/>
              </a:rPr>
              <a:t>(3), norm(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F0502020204030204" pitchFamily="49" charset="0"/>
              </a:rPr>
              <a:t>L_vec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F0502020204030204" pitchFamily="49" charset="0"/>
              </a:rPr>
              <a:t>(1:2)))</a:t>
            </a:r>
          </a:p>
          <a:p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F0502020204030204" pitchFamily="49" charset="0"/>
              </a:rPr>
              <a:t>  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nter"/>
              </a:rPr>
              <a:t>where 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nter"/>
              </a:rPr>
              <a:t>L_vec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nter"/>
              </a:rPr>
              <a:t> is the vector from base joint to platform joint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C694C8-D7BA-4F26-38DA-8ED5C61EA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1" t="22643" r="12026" b="15904"/>
          <a:stretch/>
        </p:blipFill>
        <p:spPr>
          <a:xfrm>
            <a:off x="6576751" y="1467264"/>
            <a:ext cx="4265422" cy="435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240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4704" y="0"/>
            <a:ext cx="445109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Kinematic Synthesis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388DD1D-9949-B7FE-3CB2-B7F8B8A7F0EA}"/>
              </a:ext>
            </a:extLst>
          </p:cNvPr>
          <p:cNvSpPr txBox="1"/>
          <p:nvPr/>
        </p:nvSpPr>
        <p:spPr>
          <a:xfrm>
            <a:off x="399011" y="847906"/>
            <a:ext cx="1133856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Platform Design Parameters</a:t>
            </a:r>
          </a:p>
          <a:p>
            <a:endParaRPr lang="en-IN" sz="2000" b="0" i="0" u="none" strike="noStrike" baseline="0" dirty="0">
              <a:solidFill>
                <a:srgbClr val="000000"/>
              </a:solidFill>
              <a:latin typeface="Int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Joint Configuration: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Base and platform joints arranged in triangular patterns with 120°spacing to provide balanced support and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Link Length Optimization: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10cm links provide sufficient workspace while maintaining stability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Platform Height: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Nominal height of 12cm balances stability with responsive movement</a:t>
            </a:r>
          </a:p>
          <a:p>
            <a:endParaRPr lang="en-US" sz="2000" dirty="0">
              <a:solidFill>
                <a:srgbClr val="000000"/>
              </a:solidFill>
              <a:latin typeface="Inter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Inter"/>
              </a:rPr>
              <a:t>Control Strategy</a:t>
            </a:r>
          </a:p>
          <a:p>
            <a:endParaRPr lang="en-IN" sz="2000" b="0" i="0" u="none" strike="noStrike" baseline="0" dirty="0">
              <a:solidFill>
                <a:srgbClr val="000000"/>
              </a:solidFill>
              <a:latin typeface="Int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Error Calculation: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X and Y errors computed between desired and actual ball positions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i="0" u="none" strike="noStrike" baseline="0" dirty="0">
                <a:solidFill>
                  <a:srgbClr val="000000"/>
                </a:solidFill>
                <a:latin typeface="Inter"/>
              </a:rPr>
              <a:t>PID Formulation:</a:t>
            </a:r>
          </a:p>
          <a:p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B0509050203000203" pitchFamily="49" charset="0"/>
              </a:rPr>
              <a:t>beta_cmd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B0509050203000203" pitchFamily="49" charset="0"/>
              </a:rPr>
              <a:t> = -(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B0509050203000203" pitchFamily="49" charset="0"/>
              </a:rPr>
              <a:t>Kp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B0509050203000203" pitchFamily="49" charset="0"/>
              </a:rPr>
              <a:t>*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B0509050203000203" pitchFamily="49" charset="0"/>
              </a:rPr>
              <a:t>x_err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B0509050203000203" pitchFamily="49" charset="0"/>
              </a:rPr>
              <a:t> + 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B0509050203000203" pitchFamily="49" charset="0"/>
              </a:rPr>
              <a:t>Kd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B0509050203000203" pitchFamily="49" charset="0"/>
              </a:rPr>
              <a:t>*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B0509050203000203" pitchFamily="49" charset="0"/>
              </a:rPr>
              <a:t>x_dot_err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B0509050203000203" pitchFamily="49" charset="0"/>
              </a:rPr>
              <a:t>) % Pitch 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B0509050203000203" pitchFamily="49" charset="0"/>
              </a:rPr>
              <a:t>controlalpha_cmd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B0509050203000203" pitchFamily="49" charset="0"/>
              </a:rPr>
              <a:t> = +(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B0509050203000203" pitchFamily="49" charset="0"/>
              </a:rPr>
              <a:t>Kp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B0509050203000203" pitchFamily="49" charset="0"/>
              </a:rPr>
              <a:t>*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B0509050203000203" pitchFamily="49" charset="0"/>
              </a:rPr>
              <a:t>y_err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B0509050203000203" pitchFamily="49" charset="0"/>
              </a:rPr>
              <a:t> + 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B0509050203000203" pitchFamily="49" charset="0"/>
              </a:rPr>
              <a:t>Kd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B0509050203000203" pitchFamily="49" charset="0"/>
              </a:rPr>
              <a:t>*</a:t>
            </a:r>
            <a:r>
              <a:rPr lang="en-IN" sz="2000" b="0" i="0" u="none" strike="noStrike" baseline="0" dirty="0" err="1">
                <a:solidFill>
                  <a:srgbClr val="000000"/>
                </a:solidFill>
                <a:latin typeface="IBM Plex Mono" panose="020B0509050203000203" pitchFamily="49" charset="0"/>
              </a:rPr>
              <a:t>y_dot_err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IBM Plex Mono" panose="020B0509050203000203" pitchFamily="49" charset="0"/>
              </a:rPr>
              <a:t>) % Roll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Inter"/>
              </a:rPr>
              <a:t>Angle Limiting: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Inter"/>
              </a:rPr>
              <a:t>Maximum tilt angles restricted to ±15° to maintain stability and operational safety</a:t>
            </a:r>
          </a:p>
          <a:p>
            <a:endParaRPr lang="en-US" sz="2000" dirty="0">
              <a:solidFill>
                <a:srgbClr val="000000"/>
              </a:solidFill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447353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EEB184-D19F-AFCF-3DF7-FA5C7409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060" y="783022"/>
            <a:ext cx="4688378" cy="59793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312DC9-E93A-D6D7-0502-3E4DEB609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9563" y="783023"/>
            <a:ext cx="4705366" cy="59793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52A27B-D67E-7F89-2BF0-46D743FE3C2E}"/>
              </a:ext>
            </a:extLst>
          </p:cNvPr>
          <p:cNvSpPr txBox="1"/>
          <p:nvPr/>
        </p:nvSpPr>
        <p:spPr>
          <a:xfrm>
            <a:off x="4558145" y="78971"/>
            <a:ext cx="3075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Cambria" panose="02040503050406030204" pitchFamily="18" charset="0"/>
                <a:ea typeface="Cambria" panose="02040503050406030204" pitchFamily="18" charset="0"/>
              </a:rPr>
              <a:t>MATLAB CODE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008342B-9F26-5E6F-4186-9E04844E1587}"/>
              </a:ext>
            </a:extLst>
          </p:cNvPr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640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279825-F2CE-C07F-88B3-62B4EE6D9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070" y="700309"/>
            <a:ext cx="4565697" cy="58963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C2351F-CE3B-A5AC-A149-880EBE7DE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328" y="700309"/>
            <a:ext cx="4662602" cy="589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571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C1CB7E-8F78-9999-2C17-F2D35AAC5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245" y="407037"/>
            <a:ext cx="6479179" cy="53287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6DA80E-6233-B6D7-98EE-C33CD0DC9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81" t="19596" r="7955" b="23459"/>
          <a:stretch/>
        </p:blipFill>
        <p:spPr>
          <a:xfrm>
            <a:off x="7315200" y="407037"/>
            <a:ext cx="4372495" cy="33084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69CFCC-E79A-956C-25A8-D369BE3D39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2" t="68244" r="71355" b="10666"/>
          <a:stretch/>
        </p:blipFill>
        <p:spPr>
          <a:xfrm>
            <a:off x="7374439" y="3857106"/>
            <a:ext cx="4254016" cy="187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927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16774" y="0"/>
            <a:ext cx="504695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Computer Aided Design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EAA3881-B084-B2FE-1072-D8FF6D3A1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0" t="31273" r="22604" b="12727"/>
          <a:stretch/>
        </p:blipFill>
        <p:spPr>
          <a:xfrm>
            <a:off x="8366045" y="630942"/>
            <a:ext cx="3428556" cy="26089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0DBB8D-B830-937F-068C-9E1A63FB4E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91" t="35879" r="29760" b="20485"/>
          <a:stretch/>
        </p:blipFill>
        <p:spPr>
          <a:xfrm>
            <a:off x="386509" y="4763748"/>
            <a:ext cx="2909364" cy="18360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B7B36D-2AA5-6FA5-0281-FAD8FB8702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09" t="38788" r="19819" b="24364"/>
          <a:stretch/>
        </p:blipFill>
        <p:spPr>
          <a:xfrm>
            <a:off x="397399" y="670206"/>
            <a:ext cx="2947270" cy="183600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139291-C344-4355-EFCD-FED2DF831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6044" y="3870841"/>
            <a:ext cx="3428557" cy="195341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6A39979-04E2-232E-6B7D-406099F27A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7399" y="2792357"/>
            <a:ext cx="2947270" cy="168524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A38EED2-006D-1B77-1B82-59AB21E369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64" t="12346" r="29759" b="3639"/>
          <a:stretch/>
        </p:blipFill>
        <p:spPr>
          <a:xfrm>
            <a:off x="3876949" y="1717616"/>
            <a:ext cx="4128920" cy="383472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DEF587C-D51D-33E4-E532-5E671AB2D6B3}"/>
              </a:ext>
            </a:extLst>
          </p:cNvPr>
          <p:cNvSpPr txBox="1"/>
          <p:nvPr/>
        </p:nvSpPr>
        <p:spPr>
          <a:xfrm>
            <a:off x="4975462" y="5677595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Main Assembly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28E0C5-A3F5-8688-EA4E-DF9023EE6637}"/>
              </a:ext>
            </a:extLst>
          </p:cNvPr>
          <p:cNvSpPr txBox="1"/>
          <p:nvPr/>
        </p:nvSpPr>
        <p:spPr>
          <a:xfrm>
            <a:off x="8896129" y="5917565"/>
            <a:ext cx="2495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Top Platform Base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372B7E-9C35-0D91-696B-0A714ABC4508}"/>
              </a:ext>
            </a:extLst>
          </p:cNvPr>
          <p:cNvSpPr txBox="1"/>
          <p:nvPr/>
        </p:nvSpPr>
        <p:spPr>
          <a:xfrm>
            <a:off x="1476347" y="2330692"/>
            <a:ext cx="702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Link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ED716F8-F0BE-2832-689B-586E7ACF8547}"/>
              </a:ext>
            </a:extLst>
          </p:cNvPr>
          <p:cNvSpPr txBox="1"/>
          <p:nvPr/>
        </p:nvSpPr>
        <p:spPr>
          <a:xfrm>
            <a:off x="1476346" y="4385882"/>
            <a:ext cx="7296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Arm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C663CEB-56C4-C704-4DCB-47D853C83220}"/>
              </a:ext>
            </a:extLst>
          </p:cNvPr>
          <p:cNvSpPr txBox="1"/>
          <p:nvPr/>
        </p:nvSpPr>
        <p:spPr>
          <a:xfrm>
            <a:off x="930712" y="6424234"/>
            <a:ext cx="18806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Base Support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5B9E53-BBD8-D6EA-83D6-CA3FF68D863D}"/>
              </a:ext>
            </a:extLst>
          </p:cNvPr>
          <p:cNvSpPr txBox="1"/>
          <p:nvPr/>
        </p:nvSpPr>
        <p:spPr>
          <a:xfrm>
            <a:off x="9073805" y="3234680"/>
            <a:ext cx="18676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Motor Frame</a:t>
            </a:r>
          </a:p>
        </p:txBody>
      </p:sp>
    </p:spTree>
    <p:extLst>
      <p:ext uri="{BB962C8B-B14F-4D97-AF65-F5344CB8AC3E}">
        <p14:creationId xmlns:p14="http://schemas.microsoft.com/office/powerpoint/2010/main" val="865158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778</Words>
  <Application>Microsoft Office PowerPoint</Application>
  <PresentationFormat>Widescreen</PresentationFormat>
  <Paragraphs>103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Cambria</vt:lpstr>
      <vt:lpstr>IBM Plex Mono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S. Kapil</dc:creator>
  <cp:lastModifiedBy>Arnav Kshirsagar</cp:lastModifiedBy>
  <cp:revision>8</cp:revision>
  <dcterms:created xsi:type="dcterms:W3CDTF">2024-04-27T13:24:43Z</dcterms:created>
  <dcterms:modified xsi:type="dcterms:W3CDTF">2025-05-03T10:39:00Z</dcterms:modified>
</cp:coreProperties>
</file>

<file path=docProps/thumbnail.jpeg>
</file>